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2" r:id="rId5"/>
  </p:sldMasterIdLst>
  <p:sldIdLst>
    <p:sldId id="256" r:id="rId6"/>
    <p:sldId id="257" r:id="rId7"/>
    <p:sldId id="258" r:id="rId8"/>
    <p:sldId id="274" r:id="rId9"/>
    <p:sldId id="275" r:id="rId10"/>
    <p:sldId id="261" r:id="rId11"/>
    <p:sldId id="263" r:id="rId12"/>
    <p:sldId id="264" r:id="rId13"/>
    <p:sldId id="276" r:id="rId14"/>
    <p:sldId id="262" r:id="rId15"/>
    <p:sldId id="265" r:id="rId16"/>
    <p:sldId id="266" r:id="rId17"/>
    <p:sldId id="267" r:id="rId18"/>
    <p:sldId id="268" r:id="rId19"/>
    <p:sldId id="269" r:id="rId20"/>
    <p:sldId id="272" r:id="rId21"/>
    <p:sldId id="27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EFFF"/>
    <a:srgbClr val="404040"/>
    <a:srgbClr val="F8F7FF"/>
    <a:srgbClr val="F7FAFF"/>
    <a:srgbClr val="F7FFFF"/>
    <a:srgbClr val="CCFFFF"/>
    <a:srgbClr val="FFF6E5"/>
    <a:srgbClr val="FFEFCF"/>
    <a:srgbClr val="D5F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77" d="100"/>
          <a:sy n="77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A0412-DD94-41C3-89AC-DD9106264879}" type="datetimeFigureOut">
              <a:rPr lang="en-US" smtClean="0"/>
              <a:t>8/31/2019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A396E-B53C-41D3-AA12-C5A5F07F1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213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A0412-DD94-41C3-89AC-DD9106264879}" type="datetimeFigureOut">
              <a:rPr lang="en-US" smtClean="0"/>
              <a:t>8/31/2019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A396E-B53C-41D3-AA12-C5A5F07F1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115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A0412-DD94-41C3-89AC-DD9106264879}" type="datetimeFigureOut">
              <a:rPr lang="en-US" smtClean="0"/>
              <a:t>8/31/2019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A396E-B53C-41D3-AA12-C5A5F07F1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9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A0412-DD94-41C3-89AC-DD9106264879}" type="datetimeFigureOut">
              <a:rPr lang="en-US" smtClean="0"/>
              <a:t>8/31/2019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A396E-B53C-41D3-AA12-C5A5F07F1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185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A0412-DD94-41C3-89AC-DD9106264879}" type="datetimeFigureOut">
              <a:rPr lang="en-US" smtClean="0"/>
              <a:t>8/31/2019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A396E-B53C-41D3-AA12-C5A5F07F1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53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A0412-DD94-41C3-89AC-DD9106264879}" type="datetimeFigureOut">
              <a:rPr lang="en-US" smtClean="0"/>
              <a:t>8/31/2019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A396E-B53C-41D3-AA12-C5A5F07F1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5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A0412-DD94-41C3-89AC-DD9106264879}" type="datetimeFigureOut">
              <a:rPr lang="en-US" smtClean="0"/>
              <a:t>8/31/2019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A396E-B53C-41D3-AA12-C5A5F07F1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702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A0412-DD94-41C3-89AC-DD9106264879}" type="datetimeFigureOut">
              <a:rPr lang="en-US" smtClean="0"/>
              <a:t>8/31/2019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A396E-B53C-41D3-AA12-C5A5F07F1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66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A0412-DD94-41C3-89AC-DD9106264879}" type="datetimeFigureOut">
              <a:rPr lang="en-US" smtClean="0"/>
              <a:t>8/31/2019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A396E-B53C-41D3-AA12-C5A5F07F1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2577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A0412-DD94-41C3-89AC-DD9106264879}" type="datetimeFigureOut">
              <a:rPr lang="en-US" smtClean="0"/>
              <a:t>8/31/2019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A396E-B53C-41D3-AA12-C5A5F07F1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06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A0412-DD94-41C3-89AC-DD9106264879}" type="datetimeFigureOut">
              <a:rPr lang="en-US" smtClean="0"/>
              <a:t>8/31/2019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A396E-B53C-41D3-AA12-C5A5F07F1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478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56A0412-DD94-41C3-89AC-DD9106264879}" type="datetimeFigureOut">
              <a:rPr lang="en-US" smtClean="0"/>
              <a:t>8/31/2019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8C2A396E-B53C-41D3-AA12-C5A5F07F1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517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69373E92-F88D-4F0A-94DF-393703E7D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938" y="46653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629DAA0-ADF6-43FD-9C99-483F722B5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609288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14552E-BBE1-41D3-92AE-348DAF579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3825" y="2895717"/>
            <a:ext cx="5079474" cy="101642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Berlin Sans FB" panose="020E0602020502020306" pitchFamily="34" charset="0"/>
              </a:rPr>
              <a:t>EDA on IPL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5499E9-3BC4-417E-973C-1F5C0F702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3966" y="2179601"/>
            <a:ext cx="4914870" cy="2490646"/>
          </a:xfrm>
          <a:prstGeom prst="rect">
            <a:avLst/>
          </a:prstGeom>
          <a:solidFill>
            <a:srgbClr val="F1EFFF"/>
          </a:solidFill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F32C8C35-BF44-4CFB-9754-81F07C98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7EE101-EB3B-468E-AB1C-C9DBF6D77802}"/>
              </a:ext>
            </a:extLst>
          </p:cNvPr>
          <p:cNvSpPr txBox="1"/>
          <p:nvPr/>
        </p:nvSpPr>
        <p:spPr>
          <a:xfrm>
            <a:off x="4223657" y="5628239"/>
            <a:ext cx="250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- Seshathri S</a:t>
            </a:r>
          </a:p>
        </p:txBody>
      </p:sp>
    </p:spTree>
    <p:extLst>
      <p:ext uri="{BB962C8B-B14F-4D97-AF65-F5344CB8AC3E}">
        <p14:creationId xmlns:p14="http://schemas.microsoft.com/office/powerpoint/2010/main" val="4179526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5DC95B7-2A72-483B-BA19-2BE751205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822AFE-7E96-4A51-9E55-FCAEACD21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0120" y="757325"/>
            <a:ext cx="4341880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21ABDE-4C90-4269-96C0-3B0B26DE3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437" y="1079770"/>
            <a:ext cx="3187928" cy="4635230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Berlin Sans FB" panose="020E0602020502020306" pitchFamily="34" charset="0"/>
              </a:rPr>
              <a:t>Highest Run scoring team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69EA61-C175-4B7E-807B-58199DEA7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419183-025C-416C-82C4-49036E9D9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72" y="1261321"/>
            <a:ext cx="6859260" cy="432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40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A92E4B-045A-4FEB-9BDF-55EE9B84C2C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540" y="1432010"/>
            <a:ext cx="8670919" cy="54249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8DAB1F-BD8B-4DF0-8B4C-E231B7F215E7}"/>
              </a:ext>
            </a:extLst>
          </p:cNvPr>
          <p:cNvSpPr/>
          <p:nvPr/>
        </p:nvSpPr>
        <p:spPr>
          <a:xfrm>
            <a:off x="0" y="366798"/>
            <a:ext cx="10924674" cy="10652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spc="-60" dirty="0">
                <a:solidFill>
                  <a:srgbClr val="FFFFFF"/>
                </a:solidFill>
                <a:latin typeface="Berlin Sans FB" panose="020E0602020502020306" pitchFamily="34" charset="0"/>
                <a:ea typeface="+mj-ea"/>
                <a:cs typeface="+mj-cs"/>
              </a:rPr>
              <a:t> Win by Maximum/Minimum runs</a:t>
            </a:r>
          </a:p>
        </p:txBody>
      </p:sp>
    </p:spTree>
    <p:extLst>
      <p:ext uri="{BB962C8B-B14F-4D97-AF65-F5344CB8AC3E}">
        <p14:creationId xmlns:p14="http://schemas.microsoft.com/office/powerpoint/2010/main" val="3214676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471EBA47-4C22-4ECA-89B7-7105FEBC2F08}"/>
              </a:ext>
            </a:extLst>
          </p:cNvPr>
          <p:cNvPicPr preferRelativeResize="0">
            <a:picLocks noGrp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792" y="1435608"/>
            <a:ext cx="8668512" cy="542239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54AE0F9-03A2-4001-8C5D-E184C52419A3}"/>
              </a:ext>
            </a:extLst>
          </p:cNvPr>
          <p:cNvSpPr/>
          <p:nvPr/>
        </p:nvSpPr>
        <p:spPr>
          <a:xfrm>
            <a:off x="0" y="366798"/>
            <a:ext cx="10924674" cy="10652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spc="-60" dirty="0">
                <a:solidFill>
                  <a:srgbClr val="FFFFFF"/>
                </a:solidFill>
                <a:latin typeface="Berlin Sans FB" panose="020E0602020502020306" pitchFamily="34" charset="0"/>
                <a:ea typeface="+mj-ea"/>
                <a:cs typeface="+mj-cs"/>
              </a:rPr>
              <a:t> Win by Maximum/Minimum wickets</a:t>
            </a:r>
          </a:p>
        </p:txBody>
      </p:sp>
    </p:spTree>
    <p:extLst>
      <p:ext uri="{BB962C8B-B14F-4D97-AF65-F5344CB8AC3E}">
        <p14:creationId xmlns:p14="http://schemas.microsoft.com/office/powerpoint/2010/main" val="1184174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5DC95B7-2A72-483B-BA19-2BE751205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822AFE-7E96-4A51-9E55-FCAEACD21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0120" y="757325"/>
            <a:ext cx="4341880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F51401-A3FB-4C48-9199-E55DF314B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1390" y="1079770"/>
            <a:ext cx="3654857" cy="4689018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Berlin Sans FB" panose="020E0602020502020306" pitchFamily="34" charset="0"/>
              </a:rPr>
              <a:t>Over-wise average runs (excluding extras)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69EA61-C175-4B7E-807B-58199DEA7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close up of a mans face&#10;&#10;Description automatically generated">
            <a:extLst>
              <a:ext uri="{FF2B5EF4-FFF2-40B4-BE49-F238E27FC236}">
                <a16:creationId xmlns:a16="http://schemas.microsoft.com/office/drawing/2014/main" id="{14C94D73-63F0-4428-9240-113D3F040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64" y="1613069"/>
            <a:ext cx="7199676" cy="361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85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46A9F-A12F-402F-A475-439873206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Berlin Sans FB" panose="020E0602020502020306" pitchFamily="34" charset="0"/>
              </a:rPr>
              <a:t>Top 10 players with most man of the match title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DD28D6-791A-4BAB-A7BF-70763C11F7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229" y="1244216"/>
            <a:ext cx="8022476" cy="4360042"/>
          </a:xfrm>
        </p:spPr>
      </p:pic>
    </p:spTree>
    <p:extLst>
      <p:ext uri="{BB962C8B-B14F-4D97-AF65-F5344CB8AC3E}">
        <p14:creationId xmlns:p14="http://schemas.microsoft.com/office/powerpoint/2010/main" val="848933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picture containing shoji, indoor&#10;&#10;Description automatically generated">
            <a:extLst>
              <a:ext uri="{FF2B5EF4-FFF2-40B4-BE49-F238E27FC236}">
                <a16:creationId xmlns:a16="http://schemas.microsoft.com/office/drawing/2014/main" id="{157681B6-25A6-4CA0-9EE5-1BEFB4BCA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3493612"/>
            <a:ext cx="6014722" cy="3383280"/>
          </a:xfrm>
          <a:prstGeom prst="rect">
            <a:avLst/>
          </a:prstGeom>
        </p:spPr>
      </p:pic>
      <p:pic>
        <p:nvPicPr>
          <p:cNvPr id="5" name="Content Placeholder 4" descr="A picture containing indoor, shoji&#10;&#10;Description automatically generated">
            <a:extLst>
              <a:ext uri="{FF2B5EF4-FFF2-40B4-BE49-F238E27FC236}">
                <a16:creationId xmlns:a16="http://schemas.microsoft.com/office/drawing/2014/main" id="{17DEC1DB-36D9-4F64-90A6-C7841219C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720" y="0"/>
            <a:ext cx="6036850" cy="3335360"/>
          </a:xfrm>
          <a:prstGeom prst="rect">
            <a:avLst/>
          </a:prstGeom>
        </p:spPr>
      </p:pic>
      <p:sp>
        <p:nvSpPr>
          <p:cNvPr id="32" name="Rectangle 12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4" descr="A picture containing shoji, indoor, crossword puzzle&#10;&#10;Description automatically generated">
            <a:extLst>
              <a:ext uri="{FF2B5EF4-FFF2-40B4-BE49-F238E27FC236}">
                <a16:creationId xmlns:a16="http://schemas.microsoft.com/office/drawing/2014/main" id="{C802033C-9CD0-446F-A312-D5E82CF11460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" y="3522640"/>
            <a:ext cx="5851510" cy="333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665712-2D70-456A-B8ED-C5FB90DCF09F}"/>
              </a:ext>
            </a:extLst>
          </p:cNvPr>
          <p:cNvSpPr/>
          <p:nvPr/>
        </p:nvSpPr>
        <p:spPr>
          <a:xfrm>
            <a:off x="4787153" y="3383280"/>
            <a:ext cx="7394390" cy="9144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042E73-4F38-4FEC-876E-31E7E6B969B6}"/>
              </a:ext>
            </a:extLst>
          </p:cNvPr>
          <p:cNvSpPr txBox="1"/>
          <p:nvPr/>
        </p:nvSpPr>
        <p:spPr>
          <a:xfrm>
            <a:off x="1367409" y="375018"/>
            <a:ext cx="31376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  <a:latin typeface="Berlin Sans FB" panose="020E0602020502020306" pitchFamily="34" charset="0"/>
              </a:rPr>
              <a:t>Most Valuable Players</a:t>
            </a:r>
          </a:p>
        </p:txBody>
      </p:sp>
    </p:spTree>
    <p:extLst>
      <p:ext uri="{BB962C8B-B14F-4D97-AF65-F5344CB8AC3E}">
        <p14:creationId xmlns:p14="http://schemas.microsoft.com/office/powerpoint/2010/main" val="4087707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6833EEE7-4614-4382-8CDB-CE6237F2B3C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27" y="1605502"/>
            <a:ext cx="10315146" cy="492924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7ED070-80AC-4C1B-BC87-E73125ED3994}"/>
              </a:ext>
            </a:extLst>
          </p:cNvPr>
          <p:cNvSpPr/>
          <p:nvPr/>
        </p:nvSpPr>
        <p:spPr>
          <a:xfrm>
            <a:off x="0" y="366798"/>
            <a:ext cx="10924674" cy="10652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spc="-60" dirty="0">
                <a:solidFill>
                  <a:srgbClr val="FFFFFF"/>
                </a:solidFill>
                <a:latin typeface="Berlin Sans FB" panose="020E0602020502020306" pitchFamily="34" charset="0"/>
                <a:ea typeface="+mj-ea"/>
                <a:cs typeface="+mj-cs"/>
              </a:rPr>
              <a:t> Distribution ratio of runs against matches</a:t>
            </a:r>
          </a:p>
        </p:txBody>
      </p:sp>
    </p:spTree>
    <p:extLst>
      <p:ext uri="{BB962C8B-B14F-4D97-AF65-F5344CB8AC3E}">
        <p14:creationId xmlns:p14="http://schemas.microsoft.com/office/powerpoint/2010/main" val="2364490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DF482B-CB91-428C-A5E1-59971E6BEC1A}"/>
              </a:ext>
            </a:extLst>
          </p:cNvPr>
          <p:cNvPicPr preferRelativeResize="0">
            <a:picLocks noGrp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32" y="1609344"/>
            <a:ext cx="10314432" cy="492861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984B6B-F01C-413C-B599-05B8B3698ED4}"/>
              </a:ext>
            </a:extLst>
          </p:cNvPr>
          <p:cNvSpPr/>
          <p:nvPr/>
        </p:nvSpPr>
        <p:spPr>
          <a:xfrm>
            <a:off x="0" y="366798"/>
            <a:ext cx="10924674" cy="10652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spc="-60" dirty="0">
                <a:solidFill>
                  <a:srgbClr val="FFFFFF"/>
                </a:solidFill>
                <a:latin typeface="Berlin Sans FB" panose="020E0602020502020306" pitchFamily="34" charset="0"/>
              </a:rPr>
              <a:t> Distribution ratio of wickets</a:t>
            </a:r>
          </a:p>
        </p:txBody>
      </p:sp>
    </p:spTree>
    <p:extLst>
      <p:ext uri="{BB962C8B-B14F-4D97-AF65-F5344CB8AC3E}">
        <p14:creationId xmlns:p14="http://schemas.microsoft.com/office/powerpoint/2010/main" val="929686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7">
            <a:extLst>
              <a:ext uri="{FF2B5EF4-FFF2-40B4-BE49-F238E27FC236}">
                <a16:creationId xmlns:a16="http://schemas.microsoft.com/office/drawing/2014/main" id="{5DB23C2B-2054-4D8B-9E98-9190F8E0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9">
            <a:extLst>
              <a:ext uri="{FF2B5EF4-FFF2-40B4-BE49-F238E27FC236}">
                <a16:creationId xmlns:a16="http://schemas.microsoft.com/office/drawing/2014/main" id="{8797B5BC-9873-45F9-97D6-298FB5AF0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BF0115-BA98-45FB-816E-22C8BBD33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375" y="1497227"/>
            <a:ext cx="3893378" cy="4138862"/>
          </a:xfrm>
        </p:spPr>
        <p:txBody>
          <a:bodyPr anchor="t">
            <a:normAutofit/>
          </a:bodyPr>
          <a:lstStyle/>
          <a:p>
            <a:r>
              <a:rPr lang="en-IN" sz="2400" spc="-1" dirty="0">
                <a:latin typeface="Berlin Sans FB" panose="020E0602020502020306" pitchFamily="34" charset="0"/>
              </a:rPr>
              <a:t>164750 overall deliveries</a:t>
            </a:r>
            <a:br>
              <a:rPr lang="en-IN" sz="2400" spc="-1" dirty="0">
                <a:latin typeface="Berlin Sans FB" panose="020E0602020502020306" pitchFamily="34" charset="0"/>
              </a:rPr>
            </a:br>
            <a:br>
              <a:rPr lang="en-IN" sz="2400" spc="-1" dirty="0">
                <a:latin typeface="Berlin Sans FB" panose="020E0602020502020306" pitchFamily="34" charset="0"/>
              </a:rPr>
            </a:br>
            <a:br>
              <a:rPr lang="en-IN" sz="1800" spc="-1" dirty="0">
                <a:latin typeface="Berlin Sans FB" panose="020E0602020502020306" pitchFamily="34" charset="0"/>
              </a:rPr>
            </a:br>
            <a:r>
              <a:rPr lang="en-IN" sz="2400" spc="-1" dirty="0">
                <a:latin typeface="Berlin Sans FB" panose="020E0602020502020306" pitchFamily="34" charset="0"/>
              </a:rPr>
              <a:t>696 matches</a:t>
            </a:r>
            <a:br>
              <a:rPr lang="en-IN" sz="2400" spc="-1" dirty="0">
                <a:latin typeface="Berlin Sans FB" panose="020E0602020502020306" pitchFamily="34" charset="0"/>
              </a:rPr>
            </a:br>
            <a:br>
              <a:rPr lang="en-IN" sz="2400" spc="-1" dirty="0">
                <a:latin typeface="Berlin Sans FB" panose="020E0602020502020306" pitchFamily="34" charset="0"/>
              </a:rPr>
            </a:br>
            <a:br>
              <a:rPr lang="en-IN" sz="2400" spc="-1" dirty="0">
                <a:latin typeface="Berlin Sans FB" panose="020E0602020502020306" pitchFamily="34" charset="0"/>
              </a:rPr>
            </a:br>
            <a:r>
              <a:rPr lang="en-IN" sz="2400" spc="-1" dirty="0">
                <a:latin typeface="Berlin Sans FB" panose="020E0602020502020306" pitchFamily="34" charset="0"/>
              </a:rPr>
              <a:t>13 teams</a:t>
            </a:r>
            <a:br>
              <a:rPr lang="en-IN" sz="2400" spc="-1" dirty="0">
                <a:latin typeface="Berlin Sans FB" panose="020E0602020502020306" pitchFamily="34" charset="0"/>
              </a:rPr>
            </a:br>
            <a:br>
              <a:rPr lang="en-IN" sz="2400" spc="-1" dirty="0">
                <a:latin typeface="Berlin Sans FB" panose="020E0602020502020306" pitchFamily="34" charset="0"/>
              </a:rPr>
            </a:br>
            <a:br>
              <a:rPr lang="en-IN" sz="2400" spc="-1" dirty="0">
                <a:latin typeface="Berlin Sans FB" panose="020E0602020502020306" pitchFamily="34" charset="0"/>
              </a:rPr>
            </a:br>
            <a:r>
              <a:rPr lang="en-IN" sz="2400" spc="-1" dirty="0">
                <a:latin typeface="Berlin Sans FB" panose="020E0602020502020306" pitchFamily="34" charset="0"/>
              </a:rPr>
              <a:t>11 seasons</a:t>
            </a:r>
            <a:endParaRPr lang="en-US" sz="4000" dirty="0">
              <a:latin typeface="Berlin Sans FB" panose="020E0602020502020306" pitchFamily="34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AD4A883-BE2E-4883-AEA7-B834824D9F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05223" y="0"/>
            <a:ext cx="2199086" cy="1815353"/>
          </a:xfrm>
        </p:spPr>
      </p:pic>
      <p:sp>
        <p:nvSpPr>
          <p:cNvPr id="32" name="Freeform: Shape 11">
            <a:extLst>
              <a:ext uri="{FF2B5EF4-FFF2-40B4-BE49-F238E27FC236}">
                <a16:creationId xmlns:a16="http://schemas.microsoft.com/office/drawing/2014/main" id="{665C2FCD-09A4-4B4B-AA73-F330DFE9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515A175-1DC4-4555-99F9-4C9BFB505D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6979" y="2840310"/>
            <a:ext cx="1539108" cy="1539108"/>
          </a:xfrm>
          <a:prstGeom prst="rect">
            <a:avLst/>
          </a:prstGeom>
        </p:spPr>
      </p:pic>
      <p:pic>
        <p:nvPicPr>
          <p:cNvPr id="25" name="Picture 2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3ECC5494-926C-4BB0-90C8-17B813DA53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061" y="3728976"/>
            <a:ext cx="1180164" cy="1539108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28150AC2-FE88-41DA-A7AD-5B4EE5375E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71473" y="2706345"/>
            <a:ext cx="1045533" cy="120912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53211762-2BC6-4F81-95D8-A0C0EC53CD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15246" y="73381"/>
            <a:ext cx="1380753" cy="103788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D71CD2B1-BAC5-480D-8C03-AE90B845D6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38355" y="1922334"/>
            <a:ext cx="1145951" cy="1767899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C19F7CEA-486B-42AD-8D16-F45E9E05B7D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18762" y="318947"/>
            <a:ext cx="1868980" cy="117745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2B09FDE-BDE6-4956-9C1D-A4B3C7B55AC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534" y="1615890"/>
            <a:ext cx="1727775" cy="725402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20A70656-924B-4A50-9F61-E82B8F14FFE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963354" y="2134119"/>
            <a:ext cx="1178600" cy="1767899"/>
          </a:xfrm>
          <a:prstGeom prst="rect">
            <a:avLst/>
          </a:prstGeom>
        </p:spPr>
      </p:pic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83303AD7-79FE-4F15-9CF3-8A22D121AC9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753" y="4498530"/>
            <a:ext cx="1045532" cy="1640503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78ACCD64-0101-481B-AE91-424C3581523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170474" y="4116163"/>
            <a:ext cx="1762083" cy="1319622"/>
          </a:xfrm>
          <a:prstGeom prst="rect">
            <a:avLst/>
          </a:prstGeom>
        </p:spPr>
      </p:pic>
      <p:pic>
        <p:nvPicPr>
          <p:cNvPr id="49" name="Picture 48" descr="A close up of a sign&#10;&#10;Description automatically generated">
            <a:extLst>
              <a:ext uri="{FF2B5EF4-FFF2-40B4-BE49-F238E27FC236}">
                <a16:creationId xmlns:a16="http://schemas.microsoft.com/office/drawing/2014/main" id="{FC83BF89-9804-46C0-8090-DABA2298BD7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928" y="5197775"/>
            <a:ext cx="1390694" cy="153910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56333AEC-8E6D-4969-ADA4-940394076B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38" y="4976772"/>
            <a:ext cx="2488336" cy="185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48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BF616-C58D-40B1-8D9E-55C28825C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98739"/>
          </a:xfrm>
        </p:spPr>
        <p:txBody>
          <a:bodyPr anchor="ctr">
            <a:normAutofit/>
          </a:bodyPr>
          <a:lstStyle/>
          <a:p>
            <a:r>
              <a:rPr lang="en-US" sz="4400" dirty="0">
                <a:latin typeface="Berlin Sans FB" panose="020E0602020502020306" pitchFamily="34" charset="0"/>
              </a:rPr>
              <a:t>Number of matches in each season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BC5E5FB-6EA4-4296-AA6B-854EB806E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897" y="1487133"/>
            <a:ext cx="7772401" cy="386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017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BC2081A-B6E1-4D29-B6EA-C180F35CE2F0}"/>
              </a:ext>
            </a:extLst>
          </p:cNvPr>
          <p:cNvSpPr/>
          <p:nvPr/>
        </p:nvSpPr>
        <p:spPr>
          <a:xfrm>
            <a:off x="0" y="366798"/>
            <a:ext cx="10924674" cy="10652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pc="-60" dirty="0">
                <a:solidFill>
                  <a:srgbClr val="FFFFFF"/>
                </a:solidFill>
                <a:latin typeface="Berlin Sans FB" panose="020E0602020502020306" pitchFamily="34" charset="0"/>
                <a:ea typeface="+mj-ea"/>
                <a:cs typeface="+mj-cs"/>
              </a:rPr>
              <a:t>Overall matches played by each team across seasons</a:t>
            </a:r>
          </a:p>
        </p:txBody>
      </p:sp>
      <p:pic>
        <p:nvPicPr>
          <p:cNvPr id="18" name="Content Placeholder 4" descr="A picture containing shoji&#10;&#10;Description automatically generated">
            <a:extLst>
              <a:ext uri="{FF2B5EF4-FFF2-40B4-BE49-F238E27FC236}">
                <a16:creationId xmlns:a16="http://schemas.microsoft.com/office/drawing/2014/main" id="{0A6BBC26-10FE-4E9E-86BE-AFFB06D1C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326" y="1435683"/>
            <a:ext cx="9264317" cy="531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054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Content Placeholder 4">
            <a:extLst>
              <a:ext uri="{FF2B5EF4-FFF2-40B4-BE49-F238E27FC236}">
                <a16:creationId xmlns:a16="http://schemas.microsoft.com/office/drawing/2014/main" id="{46C921A1-0F61-40E8-B691-F66E1757ABB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54" y="1780674"/>
            <a:ext cx="10443409" cy="5077325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67E1DBA7-F1B7-4538-B54D-4C64C8C69B5A}"/>
              </a:ext>
            </a:extLst>
          </p:cNvPr>
          <p:cNvSpPr/>
          <p:nvPr/>
        </p:nvSpPr>
        <p:spPr>
          <a:xfrm>
            <a:off x="0" y="366798"/>
            <a:ext cx="10924674" cy="10652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spc="-60" dirty="0">
                <a:solidFill>
                  <a:srgbClr val="FFFFFF"/>
                </a:solidFill>
                <a:latin typeface="Berlin Sans FB" panose="020E0602020502020306" pitchFamily="34" charset="0"/>
                <a:ea typeface="+mj-ea"/>
                <a:cs typeface="+mj-cs"/>
              </a:rPr>
              <a:t>  Win/Loss count for each team</a:t>
            </a:r>
          </a:p>
        </p:txBody>
      </p:sp>
    </p:spTree>
    <p:extLst>
      <p:ext uri="{BB962C8B-B14F-4D97-AF65-F5344CB8AC3E}">
        <p14:creationId xmlns:p14="http://schemas.microsoft.com/office/powerpoint/2010/main" val="1758178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ky, pencil&#10;&#10;Description automatically generated">
            <a:extLst>
              <a:ext uri="{FF2B5EF4-FFF2-40B4-BE49-F238E27FC236}">
                <a16:creationId xmlns:a16="http://schemas.microsoft.com/office/drawing/2014/main" id="{8FD363B5-8F3F-4296-BDD0-64E5F15C351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02715"/>
            <a:ext cx="10905066" cy="53434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37185D8-3094-47FA-AD0E-DAFC4A29A597}"/>
              </a:ext>
            </a:extLst>
          </p:cNvPr>
          <p:cNvSpPr/>
          <p:nvPr/>
        </p:nvSpPr>
        <p:spPr>
          <a:xfrm>
            <a:off x="0" y="366798"/>
            <a:ext cx="10924674" cy="10652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spc="-60" dirty="0">
                <a:solidFill>
                  <a:srgbClr val="FFFFFF"/>
                </a:solidFill>
                <a:latin typeface="Berlin Sans FB" panose="020E0602020502020306" pitchFamily="34" charset="0"/>
                <a:ea typeface="+mj-ea"/>
                <a:cs typeface="+mj-cs"/>
              </a:rPr>
              <a:t> Winning trend by each team across seasons</a:t>
            </a:r>
          </a:p>
        </p:txBody>
      </p:sp>
    </p:spTree>
    <p:extLst>
      <p:ext uri="{BB962C8B-B14F-4D97-AF65-F5344CB8AC3E}">
        <p14:creationId xmlns:p14="http://schemas.microsoft.com/office/powerpoint/2010/main" val="3737556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C68A56-0C7B-4C51-877D-7725B116BE4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288" y="1478207"/>
            <a:ext cx="8638136" cy="523187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3E76C8-5631-4AB5-BE7B-8C02D037FEC4}"/>
              </a:ext>
            </a:extLst>
          </p:cNvPr>
          <p:cNvSpPr/>
          <p:nvPr/>
        </p:nvSpPr>
        <p:spPr>
          <a:xfrm>
            <a:off x="0" y="366798"/>
            <a:ext cx="10924674" cy="10652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spc="-60" dirty="0">
                <a:solidFill>
                  <a:srgbClr val="FFFFFF"/>
                </a:solidFill>
                <a:latin typeface="Berlin Sans FB" panose="020E0602020502020306" pitchFamily="34" charset="0"/>
                <a:ea typeface="+mj-ea"/>
                <a:cs typeface="+mj-cs"/>
              </a:rPr>
              <a:t> Most successful IPL team</a:t>
            </a:r>
          </a:p>
        </p:txBody>
      </p:sp>
    </p:spTree>
    <p:extLst>
      <p:ext uri="{BB962C8B-B14F-4D97-AF65-F5344CB8AC3E}">
        <p14:creationId xmlns:p14="http://schemas.microsoft.com/office/powerpoint/2010/main" val="2105048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>
            <a:extLst>
              <a:ext uri="{FF2B5EF4-FFF2-40B4-BE49-F238E27FC236}">
                <a16:creationId xmlns:a16="http://schemas.microsoft.com/office/drawing/2014/main" id="{1FCF8D96-ACCE-4A38-BFE7-4D631184D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9254"/>
            <a:ext cx="5608255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E5B3A9-34E3-420A-A5D0-E679C5A39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4998963" cy="4550822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Berlin Sans FB" panose="020E0602020502020306" pitchFamily="34" charset="0"/>
              </a:rPr>
              <a:t>Has winning the toss helped the team to win the match?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12C516-C8B5-4502-9553-B353B2A4DA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" r="762" b="3"/>
          <a:stretch/>
        </p:blipFill>
        <p:spPr>
          <a:xfrm>
            <a:off x="6083162" y="759254"/>
            <a:ext cx="5238340" cy="53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435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F3FEC6-55D0-4B1D-B50E-4ECF6563D90B}"/>
              </a:ext>
            </a:extLst>
          </p:cNvPr>
          <p:cNvSpPr/>
          <p:nvPr/>
        </p:nvSpPr>
        <p:spPr>
          <a:xfrm>
            <a:off x="0" y="366798"/>
            <a:ext cx="10924674" cy="10652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spc="-60" dirty="0">
                <a:solidFill>
                  <a:srgbClr val="FFFFFF"/>
                </a:solidFill>
                <a:latin typeface="Berlin Sans FB" panose="020E0602020502020306" pitchFamily="34" charset="0"/>
                <a:ea typeface="+mj-ea"/>
                <a:cs typeface="+mj-cs"/>
              </a:rPr>
              <a:t> Team wise toss-win ratio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FABCA6-A395-46FD-BD04-4E78E2A84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023" y="1600200"/>
            <a:ext cx="2109954" cy="2109954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98635268-D759-4E4A-A8CE-C8D5DE737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888" y="4905390"/>
            <a:ext cx="2109954" cy="21099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D74D70-052C-40E4-B90E-9ADD50647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540" y="3282114"/>
            <a:ext cx="2109954" cy="2109954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EDCD168-CD4D-4145-A7CB-DD0B612D8F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75" y="4905390"/>
            <a:ext cx="2109954" cy="21099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1CE42A0-6965-4D71-A085-703189F22D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281" y="3284350"/>
            <a:ext cx="2109954" cy="2109954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B405E6B3-231F-4A76-BF4C-9D1CED0B76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235" y="4905390"/>
            <a:ext cx="2109954" cy="21099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498BEE2-1251-4E6E-9959-F31077C4F5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730" y="3282114"/>
            <a:ext cx="2109954" cy="21099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6BCEF8A-291F-4B9F-AE2A-354D988708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750" y="3282114"/>
            <a:ext cx="2109954" cy="21099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C1A2F79-27D0-451C-BC7E-AE8039F28A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256" y="4905390"/>
            <a:ext cx="2109954" cy="2109954"/>
          </a:xfrm>
          <a:prstGeom prst="rect">
            <a:avLst/>
          </a:prstGeom>
        </p:spPr>
      </p:pic>
      <p:pic>
        <p:nvPicPr>
          <p:cNvPr id="26" name="Picture 25" descr="A close up of a logo&#10;&#10;Description automatically generated">
            <a:extLst>
              <a:ext uri="{FF2B5EF4-FFF2-40B4-BE49-F238E27FC236}">
                <a16:creationId xmlns:a16="http://schemas.microsoft.com/office/drawing/2014/main" id="{EDE5EC99-6E42-4BED-A5D7-8454C35320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321" y="1599781"/>
            <a:ext cx="2109954" cy="210995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B5EA9E2-C1A4-41D1-9832-46B7E541DCE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456" y="1599781"/>
            <a:ext cx="2109954" cy="2109954"/>
          </a:xfrm>
          <a:prstGeom prst="rect">
            <a:avLst/>
          </a:prstGeom>
        </p:spPr>
      </p:pic>
      <p:pic>
        <p:nvPicPr>
          <p:cNvPr id="30" name="Picture 29" descr="A close up of a logo&#10;&#10;Description automatically generated">
            <a:extLst>
              <a:ext uri="{FF2B5EF4-FFF2-40B4-BE49-F238E27FC236}">
                <a16:creationId xmlns:a16="http://schemas.microsoft.com/office/drawing/2014/main" id="{B9BDFBB8-39DE-469D-94A3-4ABFD5AC6AA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75" y="1601696"/>
            <a:ext cx="2109954" cy="210995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2A34AF4-1EB3-4FF0-AFBB-BF5DB207973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888" y="1599781"/>
            <a:ext cx="2109954" cy="210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60875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18f211cb-e08d-4e65-a875-32590ca7bbf7" ContentTypeId="0x0101001D84C3281FFE2845AA6F5A2CCF468382" PreviousValue="false"/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SC_x0020_Classification xmlns="168e0357-5b39-4600-91c2-bfff6e896513">Low Sensitivity</CSC_x0020_Classification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CSC OneDrive Document" ma:contentTypeID="0x0101001D84C3281FFE2845AA6F5A2CCF468382005A48C2292F22444B9649A6A01C27D60E" ma:contentTypeVersion="4" ma:contentTypeDescription="File and document content type which includes CSC Classification column for use on OneDrive for Business." ma:contentTypeScope="" ma:versionID="1ad4b04a55437d4816e2802e3328566e">
  <xsd:schema xmlns:xsd="http://www.w3.org/2001/XMLSchema" xmlns:xs="http://www.w3.org/2001/XMLSchema" xmlns:p="http://schemas.microsoft.com/office/2006/metadata/properties" xmlns:ns3="168e0357-5b39-4600-91c2-bfff6e896513" targetNamespace="http://schemas.microsoft.com/office/2006/metadata/properties" ma:root="true" ma:fieldsID="41208582a7bf690ce243b1d3847a426e" ns3:_="">
    <xsd:import namespace="168e0357-5b39-4600-91c2-bfff6e896513"/>
    <xsd:element name="properties">
      <xsd:complexType>
        <xsd:sequence>
          <xsd:element name="documentManagement">
            <xsd:complexType>
              <xsd:all>
                <xsd:element ref="ns3:CSC_x0020_Classifi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e0357-5b39-4600-91c2-bfff6e896513" elementFormDefault="qualified">
    <xsd:import namespace="http://schemas.microsoft.com/office/2006/documentManagement/types"/>
    <xsd:import namespace="http://schemas.microsoft.com/office/infopath/2007/PartnerControls"/>
    <xsd:element name="CSC_x0020_Classification" ma:index="8" nillable="true" ma:displayName="CSC Information Classification" ma:default="Low Sensitivity" ma:description="Select the appropriate level of sensitivity for the documents." ma:format="Dropdown" ma:internalName="CSC_x0020_Classification">
      <xsd:simpleType>
        <xsd:restriction base="dms:Choice">
          <xsd:enumeration value="Low Sensitivity"/>
          <xsd:enumeration value="Medium Sensitivity"/>
          <xsd:enumeration value="High Sensitivity"/>
          <xsd:enumeration value="No Sensitivity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4623DB4-5D3D-42D7-9323-B3F7B38871E9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4B9CF2B7-6763-49DE-94C7-4876E2EA14E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BED01C3-A973-4848-8DDD-DA32FC22C67A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168e0357-5b39-4600-91c2-bfff6e89651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216C0495-F003-44E0-9F22-37C7A1F039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68e0357-5b39-4600-91c2-bfff6e8965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112</Words>
  <Application>Microsoft Office PowerPoint</Application>
  <PresentationFormat>Widescreen</PresentationFormat>
  <Paragraphs>18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Berlin Sans FB</vt:lpstr>
      <vt:lpstr>Corbel</vt:lpstr>
      <vt:lpstr>Wingdings 2</vt:lpstr>
      <vt:lpstr>Frame</vt:lpstr>
      <vt:lpstr>EDA on IPL data</vt:lpstr>
      <vt:lpstr>164750 overall deliveries   696 matches   13 teams   11 seasons</vt:lpstr>
      <vt:lpstr>Number of matches in each season</vt:lpstr>
      <vt:lpstr>PowerPoint Presentation</vt:lpstr>
      <vt:lpstr>PowerPoint Presentation</vt:lpstr>
      <vt:lpstr>PowerPoint Presentation</vt:lpstr>
      <vt:lpstr>PowerPoint Presentation</vt:lpstr>
      <vt:lpstr>Has winning the toss helped the team to win the match?</vt:lpstr>
      <vt:lpstr>PowerPoint Presentation</vt:lpstr>
      <vt:lpstr>Highest Run scoring team</vt:lpstr>
      <vt:lpstr>PowerPoint Presentation</vt:lpstr>
      <vt:lpstr>PowerPoint Presentation</vt:lpstr>
      <vt:lpstr>Over-wise average runs (excluding extras)</vt:lpstr>
      <vt:lpstr>Top 10 players with most man of the match title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EDA on IPL data</dc:title>
  <dc:creator>Selvarangam, Seshathri</dc:creator>
  <cp:lastModifiedBy>Surya Lokesh</cp:lastModifiedBy>
  <cp:revision>14</cp:revision>
  <dcterms:created xsi:type="dcterms:W3CDTF">2019-08-30T14:49:30Z</dcterms:created>
  <dcterms:modified xsi:type="dcterms:W3CDTF">2019-08-31T17:25:09Z</dcterms:modified>
</cp:coreProperties>
</file>